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94" r:id="rId3"/>
    <p:sldId id="305" r:id="rId4"/>
    <p:sldId id="30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5B375-405E-4F71-BA3D-33A0D36BD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E6ABFC-E3C7-4813-92F8-9B028AB36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C9F8EF-4114-44C4-AE81-75D42F1A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81D79C-DB89-47DC-A73B-D43129E86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013738-6DEA-4312-ACE7-77315758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1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AF2CC1-769A-49EC-A7AF-F2C2C6483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716DBB-74E7-404F-9C2E-D74B73B8C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4A619E-0EC6-4975-88B0-D91B7F69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EAB979-8408-4BB3-9BD3-CDE429D97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E6F339-5640-4E03-BA54-25861A26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6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85FDB-91B3-4DB6-A6FE-09A820DF7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792704-F2BF-4A30-B8B5-EE43E5900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5E74BC-A257-439B-98F3-A924D9ED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286BFC-D268-4858-B4D1-7A6B3154E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3D7973-A4D6-4146-BCB1-FD5356E12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2C104E-8718-4723-86BA-52A8116A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1332DC-03D5-471F-B7D1-C23B15B62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F160BE-6FA5-47B0-9575-782EE21FC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BAFC3F-9F7D-43F5-907B-C9E0269E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2671C58-E0A1-4650-8A36-7DA718ECA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329C523-D37B-470D-885F-164A17BB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8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15618-5ED8-4710-9903-EE653416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7006B6-0980-4E5D-B87B-148E993A2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EC77107-D154-431F-855E-0EBBF44E7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AFB645-7B98-4C18-8FB5-FB6BC0F07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2F1FE93-F1CC-4FBB-BAA6-E57EF5639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065447B-9803-4440-B03C-0A5734D0F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29BB3A6-5296-47A7-9FE8-F5102844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24C220F-6C9B-47EE-9F22-732DCE7FD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0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4F665-DCD7-4A21-8399-D170B883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7533799-4A28-49DC-86F7-22752F19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FD3990-FF43-40D0-A52D-BFF6AEEBE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770B9B0-EAEA-4F67-BFE9-5A1A9FF71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65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79DCA40-F941-4728-B3A1-155BF744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C342D8F-782F-4827-8A08-9B56AB06E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869E1D4-4CEA-4CC8-91A3-8BA9F012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2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29DB3-7164-429D-B2A9-B691EEB6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20C32-0E93-40E4-BD55-345A97CB7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CC82C4A-600B-4975-9355-295923392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7BB066-6E98-42AE-B19F-A08C7E398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65C640-735E-4815-8563-E3774523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E23805D-7C95-4B63-B99F-38B2B079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1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8910E5-6A00-4AEF-815C-13EBD3455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188C792-9029-44A2-95BB-B6A47E6EF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42C8331-113D-4587-882B-CC614425C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BFB43D4-2D92-466A-938E-88D9AEA4A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0F8DA8A-2027-4863-B109-A030EF90B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9872C1-A029-4BF0-8CBD-281142E1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4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7DBD4-E2FB-4B2B-BD3C-DB134E863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1C8D4E7-C95B-41A3-929C-51B31BA6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862AAB-6F3B-4CD0-941E-CDF8CAE4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DB38FF-DDE8-4143-A7B4-FF55B667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2E5CF9-009B-4508-8C90-290E7E74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4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57EC45C-6EB7-417D-8714-067376D03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1E8B1D-9A27-449D-B107-4400877B7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55981C-5634-4256-AABA-C740DB580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ACDB97-170C-4449-A0E3-F6BF7FA6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46BA67-7513-4669-820E-B790D2EB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2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3FA6470-92A1-4E6A-B7D8-0D5B4DAD7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9253132-69FC-4F92-B700-5E0721CE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CCE05F-3D97-458E-8837-526731BC49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B9009-7B59-4F8D-B870-2362951AE9B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629D48-A0A6-40BF-B46C-80BD1EC3E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DA508F-9B21-4977-B96E-F0828F8E4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CA02B-B6A0-4C8E-8EEC-1507D8582D0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8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ersiteitleiden.nl/en/staffmembers/natascha-van-der-zwan#tab-1" TargetMode="External"/><Relationship Id="rId2" Type="http://schemas.openxmlformats.org/officeDocument/2006/relationships/hyperlink" Target="https://www.universiteitleiden.nl/medewerkers/janna-goijaerts#tab-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4.0/" TargetMode="External"/><Relationship Id="rId5" Type="http://schemas.openxmlformats.org/officeDocument/2006/relationships/hyperlink" Target="http://nataschavanderzwan.com/2020/09/03/back-to-school-online-edition-2/" TargetMode="External"/><Relationship Id="rId4" Type="http://schemas.openxmlformats.org/officeDocument/2006/relationships/hyperlink" Target="https://studiegids.universiteitleiden.nl/en/courses/98490/markets-in-the-welfare-stat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zerDs527j-k4Zzm06oRNIU3HhDkofQMpqujL5sUQUrs/edit?usp=sharing" TargetMode="External"/><Relationship Id="rId2" Type="http://schemas.openxmlformats.org/officeDocument/2006/relationships/hyperlink" Target="https://www.forbes.com/global2000/#408c4b3d335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.org/core/blog/tag/country-responses-to-the-covid19-pandemic/" TargetMode="External"/><Relationship Id="rId2" Type="http://schemas.openxmlformats.org/officeDocument/2006/relationships/hyperlink" Target="https://theconversation.com/why-coronavirus-may-forever-change-the-way-we-care-within-families-13452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Mindmap" TargetMode="External"/><Relationship Id="rId2" Type="http://schemas.openxmlformats.org/officeDocument/2006/relationships/hyperlink" Target="https://www.theatlantic.com/ideas/archive/2020/04/millennials-are-new-lost-generation/609832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CB62A-26E8-4ECF-97F8-D1B9E13A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Welcome</a:t>
            </a:r>
            <a:r>
              <a:rPr lang="nl-NL" dirty="0"/>
              <a:t>! 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DAA62F-2642-4E2D-A42A-65B99DAA9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/>
              <a:t>The </a:t>
            </a:r>
            <a:r>
              <a:rPr lang="nl-NL" dirty="0" err="1"/>
              <a:t>following</a:t>
            </a:r>
            <a:r>
              <a:rPr lang="nl-NL" dirty="0"/>
              <a:t> </a:t>
            </a:r>
            <a:r>
              <a:rPr lang="nl-NL" dirty="0" err="1"/>
              <a:t>four</a:t>
            </a:r>
            <a:r>
              <a:rPr lang="nl-NL" dirty="0"/>
              <a:t> </a:t>
            </a:r>
            <a:r>
              <a:rPr lang="nl-NL" dirty="0" err="1"/>
              <a:t>exercises</a:t>
            </a:r>
            <a:r>
              <a:rPr lang="nl-NL" dirty="0"/>
              <a:t> </a:t>
            </a:r>
            <a:r>
              <a:rPr lang="nl-NL" dirty="0" err="1"/>
              <a:t>were</a:t>
            </a:r>
            <a:r>
              <a:rPr lang="nl-NL" dirty="0"/>
              <a:t> </a:t>
            </a:r>
            <a:r>
              <a:rPr lang="nl-NL" dirty="0" err="1"/>
              <a:t>prepared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>
                <a:hlinkClick r:id="rId2"/>
              </a:rPr>
              <a:t>Janna </a:t>
            </a:r>
            <a:r>
              <a:rPr lang="nl-NL" dirty="0" err="1">
                <a:hlinkClick r:id="rId2"/>
              </a:rPr>
              <a:t>Goijaerts</a:t>
            </a:r>
            <a:r>
              <a:rPr lang="nl-NL" dirty="0">
                <a:hlinkClick r:id="rId2"/>
              </a:rPr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>
                <a:hlinkClick r:id="rId3"/>
              </a:rPr>
              <a:t>Natascha van der Zwan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course </a:t>
            </a:r>
            <a:r>
              <a:rPr lang="nl-NL" dirty="0">
                <a:hlinkClick r:id="rId4"/>
              </a:rPr>
              <a:t>Markets in </a:t>
            </a:r>
            <a:r>
              <a:rPr lang="nl-NL" dirty="0" err="1">
                <a:hlinkClick r:id="rId4"/>
              </a:rPr>
              <a:t>the</a:t>
            </a:r>
            <a:r>
              <a:rPr lang="nl-NL" dirty="0">
                <a:hlinkClick r:id="rId4"/>
              </a:rPr>
              <a:t> Welfare State</a:t>
            </a:r>
            <a:r>
              <a:rPr lang="nl-NL" dirty="0"/>
              <a:t>, Master in Public Administration, Leiden University. </a:t>
            </a:r>
            <a:r>
              <a:rPr lang="nl-NL" dirty="0" err="1"/>
              <a:t>This</a:t>
            </a:r>
            <a:r>
              <a:rPr lang="nl-NL" dirty="0"/>
              <a:t> 7-week course </a:t>
            </a:r>
            <a:r>
              <a:rPr lang="nl-NL" dirty="0" err="1"/>
              <a:t>took</a:t>
            </a:r>
            <a:r>
              <a:rPr lang="nl-NL" dirty="0"/>
              <a:t> </a:t>
            </a:r>
            <a:r>
              <a:rPr lang="nl-NL" dirty="0" err="1"/>
              <a:t>place</a:t>
            </a:r>
            <a:r>
              <a:rPr lang="nl-NL" dirty="0"/>
              <a:t> online </a:t>
            </a:r>
            <a:r>
              <a:rPr lang="nl-NL" dirty="0" err="1"/>
              <a:t>during</a:t>
            </a:r>
            <a:r>
              <a:rPr lang="nl-NL" dirty="0"/>
              <a:t> April </a:t>
            </a:r>
            <a:r>
              <a:rPr lang="nl-NL" dirty="0" err="1"/>
              <a:t>and</a:t>
            </a:r>
            <a:r>
              <a:rPr lang="nl-NL" dirty="0"/>
              <a:t> May 2020.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We </a:t>
            </a:r>
            <a:r>
              <a:rPr lang="nl-NL" dirty="0" err="1"/>
              <a:t>designed</a:t>
            </a:r>
            <a:r>
              <a:rPr lang="nl-NL" dirty="0"/>
              <a:t> these </a:t>
            </a:r>
            <a:r>
              <a:rPr lang="nl-NL" dirty="0" err="1"/>
              <a:t>exercises</a:t>
            </a:r>
            <a:r>
              <a:rPr lang="nl-NL" dirty="0"/>
              <a:t> </a:t>
            </a:r>
            <a:r>
              <a:rPr lang="nl-NL" dirty="0" err="1"/>
              <a:t>around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substantive</a:t>
            </a:r>
            <a:r>
              <a:rPr lang="nl-NL" dirty="0"/>
              <a:t> </a:t>
            </a:r>
            <a:r>
              <a:rPr lang="nl-NL" dirty="0" err="1"/>
              <a:t>themes</a:t>
            </a:r>
            <a:r>
              <a:rPr lang="nl-NL" dirty="0"/>
              <a:t> of </a:t>
            </a:r>
            <a:r>
              <a:rPr lang="nl-NL" dirty="0" err="1"/>
              <a:t>our</a:t>
            </a:r>
            <a:r>
              <a:rPr lang="nl-NL" dirty="0"/>
              <a:t> course. We </a:t>
            </a:r>
            <a:r>
              <a:rPr lang="nl-NL" dirty="0" err="1"/>
              <a:t>also</a:t>
            </a:r>
            <a:r>
              <a:rPr lang="nl-NL" dirty="0"/>
              <a:t> made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>
                <a:hlinkClick r:id="rId5"/>
              </a:rPr>
              <a:t>exercises</a:t>
            </a:r>
            <a:r>
              <a:rPr lang="nl-NL" dirty="0">
                <a:hlinkClick r:id="rId5"/>
              </a:rPr>
              <a:t> </a:t>
            </a:r>
            <a:r>
              <a:rPr lang="nl-NL" dirty="0" err="1">
                <a:hlinkClick r:id="rId5"/>
              </a:rPr>
              <a:t>helped</a:t>
            </a:r>
            <a:r>
              <a:rPr lang="nl-NL" dirty="0">
                <a:hlinkClick r:id="rId5"/>
              </a:rPr>
              <a:t> </a:t>
            </a:r>
            <a:r>
              <a:rPr lang="nl-NL" dirty="0" err="1">
                <a:hlinkClick r:id="rId5"/>
              </a:rPr>
              <a:t>facilitate</a:t>
            </a:r>
            <a:r>
              <a:rPr lang="nl-NL" dirty="0">
                <a:hlinkClick r:id="rId5"/>
              </a:rPr>
              <a:t> exchange </a:t>
            </a:r>
            <a:r>
              <a:rPr lang="nl-NL" dirty="0" err="1"/>
              <a:t>between</a:t>
            </a:r>
            <a:r>
              <a:rPr lang="nl-NL" dirty="0"/>
              <a:t> </a:t>
            </a:r>
            <a:r>
              <a:rPr lang="nl-NL" dirty="0" err="1"/>
              <a:t>synchronous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asynchronous</a:t>
            </a:r>
            <a:r>
              <a:rPr lang="nl-NL" dirty="0"/>
              <a:t> </a:t>
            </a:r>
            <a:r>
              <a:rPr lang="nl-NL" dirty="0" err="1"/>
              <a:t>learners</a:t>
            </a:r>
            <a:r>
              <a:rPr lang="nl-NL" dirty="0"/>
              <a:t> in </a:t>
            </a:r>
            <a:r>
              <a:rPr lang="nl-NL" dirty="0" err="1"/>
              <a:t>our</a:t>
            </a:r>
            <a:r>
              <a:rPr lang="nl-NL" dirty="0"/>
              <a:t> course. For </a:t>
            </a:r>
            <a:r>
              <a:rPr lang="nl-NL" dirty="0" err="1"/>
              <a:t>instance</a:t>
            </a:r>
            <a:r>
              <a:rPr lang="nl-NL" dirty="0"/>
              <a:t>: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combining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exercises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made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dirty="0" err="1"/>
              <a:t>them</a:t>
            </a:r>
            <a:r>
              <a:rPr lang="nl-NL" dirty="0"/>
              <a:t> as basis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further</a:t>
            </a:r>
            <a:r>
              <a:rPr lang="nl-NL" dirty="0"/>
              <a:t> </a:t>
            </a:r>
            <a:r>
              <a:rPr lang="nl-NL" dirty="0" err="1"/>
              <a:t>discussion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course management system.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Feel free </a:t>
            </a:r>
            <a:r>
              <a:rPr lang="nl-NL" dirty="0" err="1"/>
              <a:t>to</a:t>
            </a:r>
            <a:r>
              <a:rPr lang="nl-NL" dirty="0"/>
              <a:t> take </a:t>
            </a:r>
            <a:r>
              <a:rPr lang="nl-NL" dirty="0" err="1"/>
              <a:t>inspiration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exercises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own</a:t>
            </a:r>
            <a:r>
              <a:rPr lang="nl-NL" dirty="0"/>
              <a:t> teaching.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find</a:t>
            </a:r>
            <a:r>
              <a:rPr lang="nl-NL" dirty="0"/>
              <a:t> these </a:t>
            </a:r>
            <a:r>
              <a:rPr lang="nl-NL" dirty="0" err="1"/>
              <a:t>materials</a:t>
            </a:r>
            <a:r>
              <a:rPr lang="nl-NL" dirty="0"/>
              <a:t> </a:t>
            </a:r>
            <a:r>
              <a:rPr lang="nl-NL" dirty="0" err="1"/>
              <a:t>useful</a:t>
            </a:r>
            <a:r>
              <a:rPr lang="nl-NL" dirty="0"/>
              <a:t>, we </a:t>
            </a:r>
            <a:r>
              <a:rPr lang="nl-NL" dirty="0" err="1"/>
              <a:t>would</a:t>
            </a:r>
            <a:r>
              <a:rPr lang="nl-NL" dirty="0"/>
              <a:t> love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know</a:t>
            </a:r>
            <a:r>
              <a:rPr lang="nl-NL" dirty="0"/>
              <a:t>!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en-US" b="0" i="0" dirty="0">
                <a:effectLst/>
              </a:rPr>
              <a:t>A Creative Commons Attribution-</a:t>
            </a:r>
            <a:r>
              <a:rPr lang="en-US" b="0" i="0" dirty="0" err="1">
                <a:effectLst/>
              </a:rPr>
              <a:t>NonCommercial</a:t>
            </a:r>
            <a:r>
              <a:rPr lang="en-US" b="0" i="0" dirty="0">
                <a:effectLst/>
              </a:rPr>
              <a:t> 4.0 International license (</a:t>
            </a:r>
            <a:r>
              <a:rPr lang="en-US" b="0" i="0" u="sng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 4.0</a:t>
            </a:r>
            <a:r>
              <a:rPr lang="en-US" b="0" i="0" dirty="0">
                <a:effectLst/>
              </a:rPr>
              <a:t>) applies.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1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930EB-4032-4AF8-BC7B-C5E405EB1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1: CSR in </a:t>
            </a:r>
            <a:r>
              <a:rPr lang="nl-NL" dirty="0" err="1"/>
              <a:t>times</a:t>
            </a:r>
            <a:r>
              <a:rPr lang="nl-NL" dirty="0"/>
              <a:t> of corona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F4B62B-28AB-4D09-B82F-89FAB39F1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Question: </a:t>
            </a:r>
            <a:r>
              <a:rPr lang="nl-NL" dirty="0" err="1"/>
              <a:t>what</a:t>
            </a:r>
            <a:r>
              <a:rPr lang="nl-NL" dirty="0"/>
              <a:t> have </a:t>
            </a:r>
            <a:r>
              <a:rPr lang="nl-NL" dirty="0" err="1"/>
              <a:t>the</a:t>
            </a:r>
            <a:r>
              <a:rPr lang="nl-NL" dirty="0"/>
              <a:t> 25 </a:t>
            </a:r>
            <a:r>
              <a:rPr lang="nl-NL" dirty="0" err="1"/>
              <a:t>largest</a:t>
            </a:r>
            <a:r>
              <a:rPr lang="nl-NL" dirty="0"/>
              <a:t> public </a:t>
            </a:r>
            <a:r>
              <a:rPr lang="nl-NL" dirty="0" err="1"/>
              <a:t>corporations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world</a:t>
            </a:r>
            <a:r>
              <a:rPr lang="nl-NL" dirty="0"/>
              <a:t> (</a:t>
            </a:r>
            <a:r>
              <a:rPr lang="nl-NL" dirty="0" err="1"/>
              <a:t>according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>
                <a:hlinkClick r:id="rId2"/>
              </a:rPr>
              <a:t>Forbes</a:t>
            </a:r>
            <a:r>
              <a:rPr lang="nl-NL" dirty="0"/>
              <a:t>) </a:t>
            </a:r>
            <a:r>
              <a:rPr lang="nl-NL" dirty="0" err="1"/>
              <a:t>done</a:t>
            </a:r>
            <a:r>
              <a:rPr lang="nl-NL" dirty="0"/>
              <a:t> in response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corona crisis? 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AutoNum type="arabicPeriod"/>
            </a:pP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group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have a look at 5 </a:t>
            </a:r>
            <a:r>
              <a:rPr lang="nl-NL" dirty="0" err="1"/>
              <a:t>corporations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>
                <a:hlinkClick r:id="rId3"/>
              </a:rPr>
              <a:t>list</a:t>
            </a:r>
            <a:r>
              <a:rPr lang="nl-NL" dirty="0"/>
              <a:t> </a:t>
            </a:r>
          </a:p>
          <a:p>
            <a:pPr marL="971550" lvl="1" indent="-514350">
              <a:buAutoNum type="arabicPeriod"/>
            </a:pPr>
            <a:r>
              <a:rPr lang="nl-NL" dirty="0" err="1"/>
              <a:t>Asynchronous</a:t>
            </a:r>
            <a:r>
              <a:rPr lang="nl-NL" dirty="0"/>
              <a:t> </a:t>
            </a:r>
            <a:r>
              <a:rPr lang="nl-NL" dirty="0" err="1"/>
              <a:t>learners</a:t>
            </a:r>
            <a:r>
              <a:rPr lang="nl-NL" dirty="0"/>
              <a:t> select 1 corporation</a:t>
            </a:r>
          </a:p>
          <a:p>
            <a:pPr marL="514350" indent="-514350">
              <a:buAutoNum type="arabicPeriod"/>
            </a:pPr>
            <a:r>
              <a:rPr lang="nl-NL" dirty="0"/>
              <a:t>Using online company </a:t>
            </a:r>
            <a:r>
              <a:rPr lang="nl-NL" dirty="0" err="1"/>
              <a:t>and</a:t>
            </a:r>
            <a:r>
              <a:rPr lang="nl-NL" dirty="0"/>
              <a:t> media sources, </a:t>
            </a:r>
            <a:r>
              <a:rPr lang="nl-NL" dirty="0" err="1"/>
              <a:t>try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discover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have </a:t>
            </a:r>
            <a:r>
              <a:rPr lang="nl-NL" dirty="0" err="1"/>
              <a:t>done</a:t>
            </a:r>
            <a:r>
              <a:rPr lang="nl-NL" dirty="0"/>
              <a:t> in </a:t>
            </a:r>
            <a:r>
              <a:rPr lang="nl-NL" dirty="0" err="1"/>
              <a:t>terms</a:t>
            </a:r>
            <a:r>
              <a:rPr lang="nl-NL" dirty="0"/>
              <a:t> of:</a:t>
            </a:r>
          </a:p>
          <a:p>
            <a:pPr marL="971550" lvl="1" indent="-514350">
              <a:buAutoNum type="arabicPeriod"/>
            </a:pPr>
            <a:r>
              <a:rPr lang="nl-NL" dirty="0"/>
              <a:t>Stakeholder </a:t>
            </a:r>
            <a:r>
              <a:rPr lang="nl-NL" dirty="0" err="1"/>
              <a:t>measures</a:t>
            </a:r>
            <a:r>
              <a:rPr lang="nl-NL" dirty="0"/>
              <a:t> (taken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benefit of society, </a:t>
            </a:r>
            <a:r>
              <a:rPr lang="nl-NL" dirty="0" err="1"/>
              <a:t>workers</a:t>
            </a:r>
            <a:r>
              <a:rPr lang="nl-NL" dirty="0"/>
              <a:t>, </a:t>
            </a:r>
            <a:r>
              <a:rPr lang="nl-NL" dirty="0" err="1"/>
              <a:t>suppliers</a:t>
            </a:r>
            <a:r>
              <a:rPr lang="nl-NL" dirty="0"/>
              <a:t>, </a:t>
            </a:r>
            <a:r>
              <a:rPr lang="nl-NL" dirty="0" err="1"/>
              <a:t>customers</a:t>
            </a:r>
            <a:r>
              <a:rPr lang="nl-NL" dirty="0"/>
              <a:t>, </a:t>
            </a:r>
            <a:r>
              <a:rPr lang="nl-NL" dirty="0" err="1"/>
              <a:t>communities</a:t>
            </a:r>
            <a:r>
              <a:rPr lang="nl-NL" dirty="0"/>
              <a:t>, </a:t>
            </a:r>
            <a:r>
              <a:rPr lang="nl-NL" dirty="0" err="1"/>
              <a:t>etc</a:t>
            </a:r>
            <a:r>
              <a:rPr lang="nl-NL" dirty="0"/>
              <a:t>)</a:t>
            </a:r>
          </a:p>
          <a:p>
            <a:pPr marL="971550" lvl="1" indent="-514350">
              <a:buAutoNum type="arabicPeriod"/>
            </a:pPr>
            <a:r>
              <a:rPr lang="nl-NL" dirty="0" err="1"/>
              <a:t>Shareholder</a:t>
            </a:r>
            <a:r>
              <a:rPr lang="nl-NL" dirty="0"/>
              <a:t> </a:t>
            </a:r>
            <a:r>
              <a:rPr lang="nl-NL" dirty="0" err="1"/>
              <a:t>measures</a:t>
            </a:r>
            <a:r>
              <a:rPr lang="nl-NL" dirty="0"/>
              <a:t> (taken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benefit of </a:t>
            </a:r>
            <a:r>
              <a:rPr lang="nl-NL" dirty="0" err="1"/>
              <a:t>investors</a:t>
            </a:r>
            <a:r>
              <a:rPr lang="nl-NL" dirty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33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4CCF4-A363-4D4A-98DD-40D820252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2: </a:t>
            </a:r>
            <a:r>
              <a:rPr lang="nl-NL" dirty="0" err="1"/>
              <a:t>Who</a:t>
            </a:r>
            <a:r>
              <a:rPr lang="nl-NL" dirty="0"/>
              <a:t> </a:t>
            </a:r>
            <a:r>
              <a:rPr lang="nl-NL" dirty="0" err="1"/>
              <a:t>cares</a:t>
            </a:r>
            <a:r>
              <a:rPr lang="nl-NL" dirty="0"/>
              <a:t> in </a:t>
            </a:r>
            <a:r>
              <a:rPr lang="nl-NL" dirty="0" err="1"/>
              <a:t>times</a:t>
            </a:r>
            <a:r>
              <a:rPr lang="nl-NL" dirty="0"/>
              <a:t> of corona?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B82BCD-1087-4BDE-B948-66A2F922A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Read the following article: </a:t>
            </a:r>
            <a:r>
              <a:rPr lang="nl-NL" dirty="0">
                <a:hlinkClick r:id="rId2"/>
              </a:rPr>
              <a:t>https://theconversation.com/why-coronavirus-may-forever-change-the-way-we-care-within-families-134527</a:t>
            </a:r>
            <a:endParaRPr lang="nl-NL" dirty="0"/>
          </a:p>
          <a:p>
            <a:r>
              <a:rPr lang="en-US" dirty="0"/>
              <a:t>Apply the same methodology to different countries, using Google Trends</a:t>
            </a:r>
          </a:p>
          <a:p>
            <a:pPr lvl="1"/>
            <a:r>
              <a:rPr lang="en-US" dirty="0"/>
              <a:t>Group 1: Sweden and Denmark; Group 2: UK and Netherlands; Group 3: Italy and Spain; Group 4: Canada and Ireland; Group 5: South-Korea and Japan</a:t>
            </a:r>
          </a:p>
          <a:p>
            <a:pPr lvl="1"/>
            <a:r>
              <a:rPr lang="en-US" dirty="0"/>
              <a:t>Asynchronous: choose a country not yet covered</a:t>
            </a:r>
          </a:p>
          <a:p>
            <a:r>
              <a:rPr lang="en-US" dirty="0">
                <a:solidFill>
                  <a:prstClr val="black"/>
                </a:solidFill>
              </a:rPr>
              <a:t>Use the following terms: </a:t>
            </a:r>
            <a:r>
              <a:rPr lang="en-US" dirty="0"/>
              <a:t>economy, daycare, elderly, grocery stores, informal care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Translate!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Feel free to extend the list with terms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Use the following period: 90 days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Make inventory of related queries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Compare your findings to corona country responses and welfare state (care) context</a:t>
            </a:r>
          </a:p>
          <a:p>
            <a:pPr lvl="1"/>
            <a:r>
              <a:rPr lang="nl-NL" u="sng" dirty="0">
                <a:hlinkClick r:id="rId3"/>
              </a:rPr>
              <a:t>https://www.cambridge.org/core/blog/tag/country-responses-to-the-covid19-pandemic/</a:t>
            </a:r>
            <a:endParaRPr lang="en-US" dirty="0">
              <a:solidFill>
                <a:prstClr val="black"/>
              </a:solidFill>
            </a:endParaRPr>
          </a:p>
          <a:p>
            <a:endParaRPr lang="nl-NL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45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14B80-E27D-4ED1-9DC5-0593723E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3: How </a:t>
            </a:r>
            <a:r>
              <a:rPr lang="nl-NL" dirty="0" err="1"/>
              <a:t>to</a:t>
            </a:r>
            <a:r>
              <a:rPr lang="nl-NL" dirty="0"/>
              <a:t> help </a:t>
            </a:r>
            <a:r>
              <a:rPr lang="nl-NL" dirty="0" err="1"/>
              <a:t>the</a:t>
            </a:r>
            <a:r>
              <a:rPr lang="nl-NL" dirty="0"/>
              <a:t> lost </a:t>
            </a:r>
            <a:r>
              <a:rPr lang="nl-NL" dirty="0" err="1"/>
              <a:t>generation</a:t>
            </a:r>
            <a:r>
              <a:rPr lang="nl-NL" dirty="0"/>
              <a:t>?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2B38A8-80D1-402B-89EB-4286A886D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Read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following</a:t>
            </a:r>
            <a:r>
              <a:rPr lang="nl-NL" dirty="0"/>
              <a:t> </a:t>
            </a:r>
            <a:r>
              <a:rPr lang="nl-NL" dirty="0" err="1"/>
              <a:t>article</a:t>
            </a:r>
            <a:r>
              <a:rPr lang="nl-NL" dirty="0"/>
              <a:t>: </a:t>
            </a:r>
            <a:r>
              <a:rPr lang="en-US" dirty="0">
                <a:hlinkClick r:id="rId2"/>
              </a:rPr>
              <a:t>https://www.theatlantic.com/ideas/archive/2020/04/millennials-are-new-lost-generation/609832/</a:t>
            </a:r>
            <a:endParaRPr lang="en-US" dirty="0"/>
          </a:p>
          <a:p>
            <a:r>
              <a:rPr lang="en-US" dirty="0">
                <a:solidFill>
                  <a:prstClr val="black"/>
                </a:solidFill>
              </a:rPr>
              <a:t>In your groups/at home, make a </a:t>
            </a:r>
            <a:r>
              <a:rPr lang="en-US" dirty="0" err="1">
                <a:solidFill>
                  <a:prstClr val="black"/>
                </a:solidFill>
                <a:hlinkClick r:id="rId3"/>
              </a:rPr>
              <a:t>mindmap</a:t>
            </a:r>
            <a:r>
              <a:rPr lang="en-US" dirty="0">
                <a:solidFill>
                  <a:prstClr val="black"/>
                </a:solidFill>
              </a:rPr>
              <a:t> of the unique problems facing the Millennial generation </a:t>
            </a:r>
            <a:r>
              <a:rPr lang="nl-NL" dirty="0">
                <a:solidFill>
                  <a:prstClr val="black"/>
                </a:solidFill>
              </a:rPr>
              <a:t>(</a:t>
            </a:r>
            <a:r>
              <a:rPr lang="nl-NL" dirty="0" err="1">
                <a:solidFill>
                  <a:prstClr val="black"/>
                </a:solidFill>
              </a:rPr>
              <a:t>don’t</a:t>
            </a:r>
            <a:r>
              <a:rPr lang="nl-NL" dirty="0">
                <a:solidFill>
                  <a:prstClr val="black"/>
                </a:solidFill>
              </a:rPr>
              <a:t> </a:t>
            </a:r>
            <a:r>
              <a:rPr lang="nl-NL" dirty="0" err="1">
                <a:solidFill>
                  <a:prstClr val="black"/>
                </a:solidFill>
              </a:rPr>
              <a:t>forget</a:t>
            </a:r>
            <a:r>
              <a:rPr lang="nl-NL" dirty="0">
                <a:solidFill>
                  <a:prstClr val="black"/>
                </a:solidFill>
              </a:rPr>
              <a:t> </a:t>
            </a:r>
            <a:r>
              <a:rPr lang="nl-NL" dirty="0" err="1">
                <a:solidFill>
                  <a:prstClr val="black"/>
                </a:solidFill>
              </a:rPr>
              <a:t>to</a:t>
            </a:r>
            <a:r>
              <a:rPr lang="nl-NL" dirty="0">
                <a:solidFill>
                  <a:prstClr val="black"/>
                </a:solidFill>
              </a:rPr>
              <a:t> make a screen shot!)</a:t>
            </a:r>
            <a:r>
              <a:rPr lang="en-US" dirty="0">
                <a:solidFill>
                  <a:prstClr val="black"/>
                </a:solidFill>
              </a:rPr>
              <a:t>. Keep in mind, that many problems are interlinked: gig economy jobs &gt; fewer savings &gt; mortgage unattainable </a:t>
            </a:r>
            <a:r>
              <a:rPr lang="nl-NL" dirty="0">
                <a:solidFill>
                  <a:prstClr val="black"/>
                </a:solidFill>
              </a:rPr>
              <a:t>&gt; </a:t>
            </a:r>
            <a:r>
              <a:rPr lang="nl-NL" dirty="0" err="1">
                <a:solidFill>
                  <a:prstClr val="black"/>
                </a:solidFill>
              </a:rPr>
              <a:t>stuck</a:t>
            </a:r>
            <a:r>
              <a:rPr lang="nl-NL" dirty="0">
                <a:solidFill>
                  <a:prstClr val="black"/>
                </a:solidFill>
              </a:rPr>
              <a:t> in high-rent </a:t>
            </a:r>
            <a:r>
              <a:rPr lang="nl-NL" dirty="0" err="1">
                <a:solidFill>
                  <a:prstClr val="black"/>
                </a:solidFill>
              </a:rPr>
              <a:t>housing</a:t>
            </a:r>
            <a:r>
              <a:rPr lang="nl-NL" dirty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What kind of policy measures could solve these problems on the short-term and on the long-term? </a:t>
            </a:r>
          </a:p>
          <a:p>
            <a:r>
              <a:rPr lang="en-US" dirty="0">
                <a:solidFill>
                  <a:prstClr val="black"/>
                </a:solidFill>
              </a:rPr>
              <a:t>Focusing on the policy measure(s) that appeal to you the most, prepare a short (2-3 minutes) policy pitch to present during the plenary session</a:t>
            </a:r>
          </a:p>
          <a:p>
            <a:r>
              <a:rPr lang="en-US" dirty="0">
                <a:solidFill>
                  <a:prstClr val="black"/>
                </a:solidFill>
              </a:rPr>
              <a:t>You may prepare a visual support (slide, cartoon, gif) for your pitch, but you do not have 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5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31AA23-125E-4E2A-844F-47E53556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4: </a:t>
            </a:r>
            <a:r>
              <a:rPr lang="nl-NL" dirty="0" err="1"/>
              <a:t>Who</a:t>
            </a:r>
            <a:r>
              <a:rPr lang="nl-NL" dirty="0"/>
              <a:t> </a:t>
            </a:r>
            <a:r>
              <a:rPr lang="nl-NL" dirty="0" err="1"/>
              <a:t>gets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check?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9C1957-B726-494B-99E4-EF16299FE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We have </a:t>
            </a:r>
            <a:r>
              <a:rPr lang="nl-NL" dirty="0" err="1"/>
              <a:t>discussed</a:t>
            </a:r>
            <a:r>
              <a:rPr lang="nl-NL" dirty="0"/>
              <a:t> </a:t>
            </a:r>
            <a:r>
              <a:rPr lang="nl-NL" dirty="0" err="1"/>
              <a:t>many</a:t>
            </a:r>
            <a:r>
              <a:rPr lang="nl-NL" dirty="0"/>
              <a:t> different crisis </a:t>
            </a:r>
            <a:r>
              <a:rPr lang="nl-NL" dirty="0" err="1"/>
              <a:t>measures</a:t>
            </a:r>
            <a:r>
              <a:rPr lang="nl-NL" dirty="0"/>
              <a:t> </a:t>
            </a:r>
            <a:r>
              <a:rPr lang="nl-NL" dirty="0" err="1"/>
              <a:t>so</a:t>
            </a:r>
            <a:r>
              <a:rPr lang="nl-NL" dirty="0"/>
              <a:t> far, but we have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yet</a:t>
            </a:r>
            <a:r>
              <a:rPr lang="nl-NL" dirty="0"/>
              <a:t> </a:t>
            </a:r>
            <a:r>
              <a:rPr lang="nl-NL" dirty="0" err="1"/>
              <a:t>discussed</a:t>
            </a:r>
            <a:r>
              <a:rPr lang="nl-NL" dirty="0"/>
              <a:t> </a:t>
            </a:r>
            <a:r>
              <a:rPr lang="nl-NL" dirty="0" err="1"/>
              <a:t>who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paying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these. </a:t>
            </a:r>
          </a:p>
          <a:p>
            <a:r>
              <a:rPr lang="nl-NL" dirty="0"/>
              <a:t>Take a few minutes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read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blogs, </a:t>
            </a:r>
            <a:r>
              <a:rPr lang="nl-NL" dirty="0" err="1"/>
              <a:t>written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fellow </a:t>
            </a:r>
            <a:r>
              <a:rPr lang="nl-NL" dirty="0" err="1"/>
              <a:t>classmates</a:t>
            </a:r>
            <a:endParaRPr lang="nl-NL" dirty="0"/>
          </a:p>
          <a:p>
            <a:r>
              <a:rPr lang="nl-NL" dirty="0"/>
              <a:t>Blog </a:t>
            </a:r>
            <a:r>
              <a:rPr lang="nl-NL" dirty="0" err="1"/>
              <a:t>authors</a:t>
            </a:r>
            <a:r>
              <a:rPr lang="nl-NL" dirty="0"/>
              <a:t>: pitch </a:t>
            </a:r>
            <a:r>
              <a:rPr lang="nl-NL" dirty="0" err="1"/>
              <a:t>your</a:t>
            </a:r>
            <a:r>
              <a:rPr lang="nl-NL" dirty="0"/>
              <a:t> blog in 2 minutes max! </a:t>
            </a:r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pitches</a:t>
            </a:r>
            <a:r>
              <a:rPr lang="nl-NL" dirty="0"/>
              <a:t>, </a:t>
            </a:r>
            <a:r>
              <a:rPr lang="nl-NL" dirty="0" err="1"/>
              <a:t>compare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contrast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consequences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crisis </a:t>
            </a:r>
            <a:r>
              <a:rPr lang="nl-NL" dirty="0" err="1"/>
              <a:t>measures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different </a:t>
            </a:r>
            <a:r>
              <a:rPr lang="nl-NL" dirty="0" err="1"/>
              <a:t>countries</a:t>
            </a:r>
            <a:r>
              <a:rPr lang="nl-NL" dirty="0"/>
              <a:t>. </a:t>
            </a:r>
            <a:r>
              <a:rPr lang="nl-NL" dirty="0" err="1"/>
              <a:t>Consider</a:t>
            </a:r>
            <a:r>
              <a:rPr lang="nl-NL" dirty="0"/>
              <a:t>:</a:t>
            </a:r>
          </a:p>
          <a:p>
            <a:pPr lvl="1"/>
            <a:r>
              <a:rPr lang="nl-NL" dirty="0"/>
              <a:t>How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state fund </a:t>
            </a:r>
            <a:r>
              <a:rPr lang="nl-NL" dirty="0" err="1"/>
              <a:t>the</a:t>
            </a:r>
            <a:r>
              <a:rPr lang="nl-NL" dirty="0"/>
              <a:t> crisis </a:t>
            </a:r>
            <a:r>
              <a:rPr lang="nl-NL" dirty="0" err="1"/>
              <a:t>measure</a:t>
            </a:r>
            <a:r>
              <a:rPr lang="nl-NL" dirty="0"/>
              <a:t>? </a:t>
            </a:r>
          </a:p>
          <a:p>
            <a:pPr lvl="1"/>
            <a:r>
              <a:rPr lang="nl-NL" dirty="0"/>
              <a:t>Is </a:t>
            </a:r>
            <a:r>
              <a:rPr lang="nl-NL" dirty="0" err="1"/>
              <a:t>the</a:t>
            </a:r>
            <a:r>
              <a:rPr lang="nl-NL" dirty="0"/>
              <a:t> state </a:t>
            </a:r>
            <a:r>
              <a:rPr lang="nl-NL" dirty="0" err="1"/>
              <a:t>opting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a taks, </a:t>
            </a:r>
            <a:r>
              <a:rPr lang="nl-NL" dirty="0" err="1"/>
              <a:t>debt</a:t>
            </a:r>
            <a:r>
              <a:rPr lang="nl-NL" dirty="0"/>
              <a:t> or </a:t>
            </a:r>
            <a:r>
              <a:rPr lang="nl-NL" dirty="0" err="1"/>
              <a:t>consolidation</a:t>
            </a:r>
            <a:r>
              <a:rPr lang="nl-NL" dirty="0"/>
              <a:t> solution?</a:t>
            </a:r>
          </a:p>
          <a:p>
            <a:pPr lvl="1"/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group</a:t>
            </a:r>
            <a:r>
              <a:rPr lang="nl-NL" dirty="0"/>
              <a:t>(s) are </a:t>
            </a:r>
            <a:r>
              <a:rPr lang="nl-NL" dirty="0" err="1"/>
              <a:t>going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faced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check? </a:t>
            </a:r>
          </a:p>
          <a:p>
            <a:r>
              <a:rPr lang="nl-NL" dirty="0" err="1"/>
              <a:t>Prepare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report back </a:t>
            </a:r>
            <a:r>
              <a:rPr lang="nl-NL" dirty="0" err="1"/>
              <a:t>during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plenary</a:t>
            </a:r>
            <a:r>
              <a:rPr lang="nl-NL" dirty="0"/>
              <a:t> </a:t>
            </a:r>
            <a:r>
              <a:rPr lang="nl-NL" dirty="0" err="1"/>
              <a:t>session</a:t>
            </a:r>
            <a:r>
              <a:rPr lang="nl-NL" dirty="0"/>
              <a:t>/e-mail </a:t>
            </a:r>
            <a:r>
              <a:rPr lang="nl-NL" dirty="0" err="1"/>
              <a:t>your</a:t>
            </a:r>
            <a:r>
              <a:rPr lang="nl-NL" dirty="0"/>
              <a:t> response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course </a:t>
            </a:r>
            <a:r>
              <a:rPr lang="nl-NL" dirty="0" err="1"/>
              <a:t>instructors</a:t>
            </a:r>
            <a:r>
              <a:rPr lang="nl-NL"/>
              <a:t>.  </a:t>
            </a: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021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9753</TotalTime>
  <Words>665</Words>
  <Application>Microsoft Office PowerPoint</Application>
  <PresentationFormat>Breedbeeld</PresentationFormat>
  <Paragraphs>43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Welcome! </vt:lpstr>
      <vt:lpstr>Exercise 1: CSR in times of corona</vt:lpstr>
      <vt:lpstr>Exercise 2: Who cares in times of corona?</vt:lpstr>
      <vt:lpstr>Exercise 3: How to help the lost generation?</vt:lpstr>
      <vt:lpstr>Exercise 4: Who gets the check?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Markets in the Welfare State</dc:title>
  <dc:creator>Natascha van der Zwan</dc:creator>
  <cp:lastModifiedBy>Natascha van der Zwan</cp:lastModifiedBy>
  <cp:revision>67</cp:revision>
  <dcterms:created xsi:type="dcterms:W3CDTF">2020-04-02T13:07:25Z</dcterms:created>
  <dcterms:modified xsi:type="dcterms:W3CDTF">2020-09-03T08:48:21Z</dcterms:modified>
</cp:coreProperties>
</file>